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RQND Pro" charset="1" panose="00000500000000000000"/>
      <p:regular r:id="rId28"/>
    </p:embeddedFont>
    <p:embeddedFont>
      <p:font typeface="Poppins" charset="1" panose="00000500000000000000"/>
      <p:regular r:id="rId29"/>
    </p:embeddedFont>
    <p:embeddedFont>
      <p:font typeface="Belleza" charset="1" panose="02000503050000020003"/>
      <p:regular r:id="rId30"/>
    </p:embeddedFont>
    <p:embeddedFont>
      <p:font typeface="Alice" charset="1" panose="00000500000000000000"/>
      <p:regular r:id="rId31"/>
    </p:embeddedFont>
    <p:embeddedFont>
      <p:font typeface="Alice Bold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2386" y="3447475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6476" y="2734156"/>
            <a:ext cx="13735049" cy="401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48"/>
              </a:lnSpc>
            </a:pPr>
            <a:r>
              <a:rPr lang="en-US" sz="853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Sentiment Analysis Project</a:t>
            </a:r>
          </a:p>
          <a:p>
            <a:pPr algn="ctr">
              <a:lnSpc>
                <a:spcPts val="9988"/>
              </a:lnSpc>
              <a:spcBef>
                <a:spcPct val="0"/>
              </a:spcBef>
            </a:pPr>
            <a:r>
              <a:rPr lang="en-US" sz="713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Using Machine Learning and Natural Language Processing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56383" y="5029200"/>
            <a:ext cx="10278286" cy="4294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Sources: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Twitter (Tweets)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IMDb Reviews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Amazon Product Reviews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ataset size: 10,000+ records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</a:t>
            </a: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rmat: CSV / Text</a:t>
            </a:r>
          </a:p>
          <a:p>
            <a:pPr algn="l">
              <a:lnSpc>
                <a:spcPts val="48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912295" y="2789642"/>
            <a:ext cx="8935562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DATASET COLLECTION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56383" y="5029200"/>
            <a:ext cx="10278286" cy="368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 punctuation &amp; special characters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</a:t>
            </a: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ert text to lowercase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 stopwords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Lem</a:t>
            </a: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matization / stemming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Tokenization</a:t>
            </a:r>
          </a:p>
          <a:p>
            <a:pPr algn="l">
              <a:lnSpc>
                <a:spcPts val="48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912295" y="2761067"/>
            <a:ext cx="8935562" cy="186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3"/>
              </a:lnSpc>
            </a:pPr>
            <a:r>
              <a:rPr lang="en-US" sz="109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DATA PREPROCESSING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56383" y="5029200"/>
            <a:ext cx="10278286" cy="368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Tokenization → Splitting into words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Stopword</a:t>
            </a: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Removal → Eliminating irrelevant words</a:t>
            </a:r>
          </a:p>
          <a:p>
            <a:pPr algn="l" marL="740336" indent="-370168" lvl="1">
              <a:lnSpc>
                <a:spcPts val="4800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Lemm</a:t>
            </a: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atization → Reducing words t</a:t>
            </a: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3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root form</a:t>
            </a:r>
          </a:p>
          <a:p>
            <a:pPr algn="l">
              <a:lnSpc>
                <a:spcPts val="48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912295" y="2789642"/>
            <a:ext cx="8935562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TEXT PROCESSING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96644" y="3731341"/>
            <a:ext cx="3966863" cy="5922561"/>
          </a:xfrm>
          <a:custGeom>
            <a:avLst/>
            <a:gdLst/>
            <a:ahLst/>
            <a:cxnLst/>
            <a:rect r="r" b="b" t="t" l="l"/>
            <a:pathLst>
              <a:path h="5922561" w="3966863">
                <a:moveTo>
                  <a:pt x="0" y="0"/>
                </a:moveTo>
                <a:lnTo>
                  <a:pt x="3966863" y="0"/>
                </a:lnTo>
                <a:lnTo>
                  <a:pt x="3966863" y="5922560"/>
                </a:lnTo>
                <a:lnTo>
                  <a:pt x="0" y="5922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5" r="0" b="-26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12295" y="2033309"/>
            <a:ext cx="8935562" cy="156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3"/>
              </a:lnSpc>
            </a:pPr>
            <a:r>
              <a:rPr lang="en-US" sz="92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PROJECT FLOWCHART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50481" y="5336791"/>
            <a:ext cx="10659190" cy="3169890"/>
          </a:xfrm>
          <a:custGeom>
            <a:avLst/>
            <a:gdLst/>
            <a:ahLst/>
            <a:cxnLst/>
            <a:rect r="r" b="b" t="t" l="l"/>
            <a:pathLst>
              <a:path h="3169890" w="10659190">
                <a:moveTo>
                  <a:pt x="0" y="0"/>
                </a:moveTo>
                <a:lnTo>
                  <a:pt x="10659190" y="0"/>
                </a:lnTo>
                <a:lnTo>
                  <a:pt x="10659190" y="3169890"/>
                </a:lnTo>
                <a:lnTo>
                  <a:pt x="0" y="316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12295" y="2637242"/>
            <a:ext cx="8935562" cy="213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3"/>
              </a:lnSpc>
            </a:pPr>
            <a:r>
              <a:rPr lang="en-US" sz="87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 SOURCE CODE (PREPROCESSING EXAMPLE)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3856" y="5645298"/>
            <a:ext cx="10132439" cy="2246943"/>
          </a:xfrm>
          <a:custGeom>
            <a:avLst/>
            <a:gdLst/>
            <a:ahLst/>
            <a:cxnLst/>
            <a:rect r="r" b="b" t="t" l="l"/>
            <a:pathLst>
              <a:path h="2246943" w="10132439">
                <a:moveTo>
                  <a:pt x="0" y="0"/>
                </a:moveTo>
                <a:lnTo>
                  <a:pt x="10132439" y="0"/>
                </a:lnTo>
                <a:lnTo>
                  <a:pt x="10132439" y="2246943"/>
                </a:lnTo>
                <a:lnTo>
                  <a:pt x="0" y="2246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12295" y="2703917"/>
            <a:ext cx="8935562" cy="245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9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SOURCE CODE (TRAINING EXAMPLE)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34448" y="5894184"/>
            <a:ext cx="9988396" cy="2294632"/>
          </a:xfrm>
          <a:custGeom>
            <a:avLst/>
            <a:gdLst/>
            <a:ahLst/>
            <a:cxnLst/>
            <a:rect r="r" b="b" t="t" l="l"/>
            <a:pathLst>
              <a:path h="2294632" w="9988396">
                <a:moveTo>
                  <a:pt x="0" y="0"/>
                </a:moveTo>
                <a:lnTo>
                  <a:pt x="9988396" y="0"/>
                </a:lnTo>
                <a:lnTo>
                  <a:pt x="9988396" y="2294631"/>
                </a:lnTo>
                <a:lnTo>
                  <a:pt x="0" y="2294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12295" y="2684867"/>
            <a:ext cx="8935562" cy="235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95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SOURCE CODE (PREDICTION &amp; EVALUATION)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9113" y="3062321"/>
            <a:ext cx="16020187" cy="5266636"/>
          </a:xfrm>
          <a:custGeom>
            <a:avLst/>
            <a:gdLst/>
            <a:ahLst/>
            <a:cxnLst/>
            <a:rect r="r" b="b" t="t" l="l"/>
            <a:pathLst>
              <a:path h="5266636" w="16020187">
                <a:moveTo>
                  <a:pt x="0" y="0"/>
                </a:moveTo>
                <a:lnTo>
                  <a:pt x="16020187" y="0"/>
                </a:lnTo>
                <a:lnTo>
                  <a:pt x="16020187" y="5266637"/>
                </a:lnTo>
                <a:lnTo>
                  <a:pt x="0" y="526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76219" y="801077"/>
            <a:ext cx="8935562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OUTPUT IMAGES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1035" y="2681793"/>
            <a:ext cx="14127785" cy="6180906"/>
          </a:xfrm>
          <a:custGeom>
            <a:avLst/>
            <a:gdLst/>
            <a:ahLst/>
            <a:cxnLst/>
            <a:rect r="r" b="b" t="t" l="l"/>
            <a:pathLst>
              <a:path h="6180906" w="14127785">
                <a:moveTo>
                  <a:pt x="0" y="0"/>
                </a:moveTo>
                <a:lnTo>
                  <a:pt x="14127785" y="0"/>
                </a:lnTo>
                <a:lnTo>
                  <a:pt x="14127785" y="6180906"/>
                </a:lnTo>
                <a:lnTo>
                  <a:pt x="0" y="618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76219" y="1068768"/>
            <a:ext cx="8935562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OUTPUT IMAGE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6669" y="2517028"/>
            <a:ext cx="11595351" cy="6536879"/>
          </a:xfrm>
          <a:custGeom>
            <a:avLst/>
            <a:gdLst/>
            <a:ahLst/>
            <a:cxnLst/>
            <a:rect r="r" b="b" t="t" l="l"/>
            <a:pathLst>
              <a:path h="6536879" w="11595351">
                <a:moveTo>
                  <a:pt x="0" y="0"/>
                </a:moveTo>
                <a:lnTo>
                  <a:pt x="11595351" y="0"/>
                </a:lnTo>
                <a:lnTo>
                  <a:pt x="11595351" y="6536879"/>
                </a:lnTo>
                <a:lnTo>
                  <a:pt x="0" y="6536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76219" y="1068768"/>
            <a:ext cx="8935562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OUTPUT IMAGE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95513" y="6725321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1"/>
                </a:lnTo>
                <a:lnTo>
                  <a:pt x="0" y="585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170" y="2791470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3099" y="392908"/>
            <a:ext cx="10437882" cy="228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42769" y="3257439"/>
            <a:ext cx="12358542" cy="349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5461" indent="-407730" lvl="1">
              <a:lnSpc>
                <a:spcPts val="5287"/>
              </a:lnSpc>
              <a:buFont typeface="Arial"/>
              <a:buChar char="•"/>
            </a:pPr>
            <a:r>
              <a:rPr lang="en-US" sz="37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textual data and classify sentiments.</a:t>
            </a:r>
          </a:p>
          <a:p>
            <a:pPr algn="l" marL="815461" indent="-407730" lvl="1">
              <a:lnSpc>
                <a:spcPts val="5287"/>
              </a:lnSpc>
              <a:buFont typeface="Arial"/>
              <a:buChar char="•"/>
            </a:pPr>
            <a:r>
              <a:rPr lang="en-US" sz="37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ML/DL models to predict user emotions.</a:t>
            </a:r>
          </a:p>
          <a:p>
            <a:pPr algn="l" marL="815461" indent="-407730" lvl="1">
              <a:lnSpc>
                <a:spcPts val="5287"/>
              </a:lnSpc>
              <a:spcBef>
                <a:spcPct val="0"/>
              </a:spcBef>
              <a:buFont typeface="Arial"/>
              <a:buChar char="•"/>
            </a:pPr>
            <a:r>
              <a:rPr lang="en-US" sz="37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 real-world applications in reviews, social media, and feedback.</a:t>
            </a:r>
          </a:p>
          <a:p>
            <a:pPr algn="l">
              <a:lnSpc>
                <a:spcPts val="654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57789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20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25612" y="2659758"/>
            <a:ext cx="10278286" cy="759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Programming: Utilized extensively for image processing, model integration, and real-time emotion prediction.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OpenCV: Used for face detection, image acquisition from webcam, preprocessing, and real-time visual display of predicted emotions.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TensorFlow / Keras: Built and trained a Convolutional Neural Network (CNN) for facial expression classification and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saved the trained model (expression_model.h5).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NumPy: Employed for numerical operations on image data and matrix transformations required in preprocessing.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Matplotlib &amp; Seaborn: Visualized training accuracy/loss and evaluated model performance using confusion matrices and classification plots.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Preprocessing: Performed operations like grayscale conversion, resizing, norm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alization, and label encoding for effective model input.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Evaluation: Applied classification metrics such as accuracy, precisi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on, 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recall, F1score, and confusion matrix to assess performance.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46140" y="1259344"/>
            <a:ext cx="8935562" cy="128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75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TECHNICAL SKILLS LEARNED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57789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21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25612" y="2621658"/>
            <a:ext cx="10278286" cy="372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project successfully demonstrated sentiment classification u</a:t>
            </a: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sing NLP and ML. Deep learning improved accuracy, while transformer-based models achieved the best results. Fu</a:t>
            </a: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ture work will focus on re</a:t>
            </a: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al-time applications a</a:t>
            </a: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nd mu</a:t>
            </a: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lti-language support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6140" y="1259344"/>
            <a:ext cx="8935562" cy="71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75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95513" y="6725321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1"/>
                </a:lnTo>
                <a:lnTo>
                  <a:pt x="0" y="585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24714" y="3525037"/>
            <a:ext cx="10437882" cy="141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2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THANK YOU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22693" y="5344587"/>
            <a:ext cx="7879806" cy="670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6"/>
              </a:lnSpc>
            </a:pPr>
            <a:r>
              <a:rPr lang="en-US" sz="426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BY:</a:t>
            </a:r>
          </a:p>
          <a:p>
            <a:pPr algn="l">
              <a:lnSpc>
                <a:spcPts val="5966"/>
              </a:lnSpc>
            </a:pPr>
            <a:r>
              <a:rPr lang="en-US" sz="4261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SEMMOZHI K </a:t>
            </a:r>
          </a:p>
          <a:p>
            <a:pPr algn="l">
              <a:lnSpc>
                <a:spcPts val="5546"/>
              </a:lnSpc>
            </a:pPr>
            <a:r>
              <a:rPr lang="en-US" sz="3961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REG.NO: </a:t>
            </a:r>
            <a:r>
              <a:rPr lang="en-US" sz="3961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25024u09040</a:t>
            </a:r>
          </a:p>
          <a:p>
            <a:pPr algn="l">
              <a:lnSpc>
                <a:spcPts val="5966"/>
              </a:lnSpc>
            </a:pPr>
            <a:r>
              <a:rPr lang="en-US" sz="4261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NMN   :</a:t>
            </a:r>
            <a:r>
              <a:rPr lang="en-US" sz="4261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astvu25025024u09040</a:t>
            </a:r>
          </a:p>
          <a:p>
            <a:pPr algn="l">
              <a:lnSpc>
                <a:spcPts val="4881"/>
              </a:lnSpc>
            </a:pPr>
            <a:r>
              <a:rPr lang="en-US" sz="3486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DEPARTMENT OF BACHELOR OF COMPUTER   APPLICATIONS</a:t>
            </a:r>
          </a:p>
          <a:p>
            <a:pPr algn="l">
              <a:lnSpc>
                <a:spcPts val="5966"/>
              </a:lnSpc>
            </a:pPr>
            <a:r>
              <a:rPr lang="en-US" sz="4261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Skp arts and science college</a:t>
            </a:r>
          </a:p>
          <a:p>
            <a:pPr algn="l">
              <a:lnSpc>
                <a:spcPts val="7051"/>
              </a:lnSpc>
            </a:pPr>
          </a:p>
          <a:p>
            <a:pPr algn="l">
              <a:lnSpc>
                <a:spcPts val="70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51117" y="1111981"/>
            <a:ext cx="10737703" cy="8063039"/>
          </a:xfrm>
          <a:custGeom>
            <a:avLst/>
            <a:gdLst/>
            <a:ahLst/>
            <a:cxnLst/>
            <a:rect r="r" b="b" t="t" l="l"/>
            <a:pathLst>
              <a:path h="8063039" w="10737703">
                <a:moveTo>
                  <a:pt x="0" y="0"/>
                </a:moveTo>
                <a:lnTo>
                  <a:pt x="10737703" y="0"/>
                </a:lnTo>
                <a:lnTo>
                  <a:pt x="10737703" y="8063038"/>
                </a:lnTo>
                <a:lnTo>
                  <a:pt x="0" y="806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9" y="766676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8097" y="1952229"/>
            <a:ext cx="5935599" cy="8229600"/>
          </a:xfrm>
          <a:custGeom>
            <a:avLst/>
            <a:gdLst/>
            <a:ahLst/>
            <a:cxnLst/>
            <a:rect r="r" b="b" t="t" l="l"/>
            <a:pathLst>
              <a:path h="8229600" w="5935599">
                <a:moveTo>
                  <a:pt x="0" y="0"/>
                </a:moveTo>
                <a:lnTo>
                  <a:pt x="5935599" y="0"/>
                </a:lnTo>
                <a:lnTo>
                  <a:pt x="59355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75770" y="2911162"/>
            <a:ext cx="6771416" cy="560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applies Natural Language Processing (NLP) and Machine Learning to analyze text data. </a:t>
            </a:r>
          </a:p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preprocessing, vectorizing, and training models, we classify sentiments as positive, negative, or neutral. </a:t>
            </a:r>
          </a:p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project highlights AI’s ability to interpret emotions from text and its impact on decision-making in various domains.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93696" y="1474996"/>
            <a:ext cx="8935562" cy="11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Abstract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1921" y="0"/>
            <a:ext cx="9136371" cy="10670214"/>
          </a:xfrm>
          <a:custGeom>
            <a:avLst/>
            <a:gdLst/>
            <a:ahLst/>
            <a:cxnLst/>
            <a:rect r="r" b="b" t="t" l="l"/>
            <a:pathLst>
              <a:path h="10670214" w="9136371">
                <a:moveTo>
                  <a:pt x="0" y="0"/>
                </a:moveTo>
                <a:lnTo>
                  <a:pt x="9136371" y="0"/>
                </a:lnTo>
                <a:lnTo>
                  <a:pt x="9136371" y="10670214"/>
                </a:lnTo>
                <a:lnTo>
                  <a:pt x="0" y="10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4399" y="2187144"/>
            <a:ext cx="10098443" cy="282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PLATFORM (SPECS OVERVIEW)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8052" y="5501771"/>
            <a:ext cx="9037743" cy="280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OS: Windows 10 / Ubuntu</a:t>
            </a:r>
          </a:p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Processor: Intel i5/i7 or AMD Ryzen</a:t>
            </a:r>
          </a:p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RAM: 8–16 GB</a:t>
            </a:r>
          </a:p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Storage: 500 MB+</a:t>
            </a:r>
          </a:p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GPU (Optional): NVIDIA CUDA cores for DL models</a:t>
            </a:r>
          </a:p>
          <a:p>
            <a:pPr algn="l">
              <a:lnSpc>
                <a:spcPts val="374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326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199" y="4643432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2856" y="0"/>
            <a:ext cx="9023070" cy="10312080"/>
          </a:xfrm>
          <a:custGeom>
            <a:avLst/>
            <a:gdLst/>
            <a:ahLst/>
            <a:cxnLst/>
            <a:rect r="r" b="b" t="t" l="l"/>
            <a:pathLst>
              <a:path h="10312080" w="9023070">
                <a:moveTo>
                  <a:pt x="0" y="0"/>
                </a:moveTo>
                <a:lnTo>
                  <a:pt x="9023070" y="0"/>
                </a:lnTo>
                <a:lnTo>
                  <a:pt x="9023070" y="10312080"/>
                </a:lnTo>
                <a:lnTo>
                  <a:pt x="0" y="10312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25139" y="4441838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01084" y="1212595"/>
            <a:ext cx="10541711" cy="282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PLATFORM (HARDWARE REQUIREMENTS)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01084" y="5540696"/>
            <a:ext cx="9258080" cy="256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156" indent="-310578" lvl="1">
              <a:lnSpc>
                <a:spcPts val="4027"/>
              </a:lnSpc>
              <a:buFont typeface="Arial"/>
              <a:buChar char="•"/>
            </a:pPr>
            <a:r>
              <a:rPr lang="en-US" sz="2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Processor: Intel i5/i7</a:t>
            </a:r>
          </a:p>
          <a:p>
            <a:pPr algn="l" marL="621156" indent="-310578" lvl="1">
              <a:lnSpc>
                <a:spcPts val="4027"/>
              </a:lnSpc>
              <a:buFont typeface="Arial"/>
              <a:buChar char="•"/>
            </a:pPr>
            <a:r>
              <a:rPr lang="en-US" sz="2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RAM: Minimum 8 GB (16 GB recommended)</a:t>
            </a:r>
          </a:p>
          <a:p>
            <a:pPr algn="l" marL="621156" indent="-310578" lvl="1">
              <a:lnSpc>
                <a:spcPts val="4027"/>
              </a:lnSpc>
              <a:buFont typeface="Arial"/>
              <a:buChar char="•"/>
            </a:pPr>
            <a:r>
              <a:rPr lang="en-US" sz="2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Storage: 500 MB project space</a:t>
            </a:r>
          </a:p>
          <a:p>
            <a:pPr algn="l" marL="621156" indent="-310578" lvl="1">
              <a:lnSpc>
                <a:spcPts val="4027"/>
              </a:lnSpc>
              <a:buFont typeface="Arial"/>
              <a:buChar char="•"/>
            </a:pPr>
            <a:r>
              <a:rPr lang="en-US" sz="2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GPU: Optional (for Deep Learning models)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6705" y="498118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6705" y="1590246"/>
            <a:ext cx="13514590" cy="3390934"/>
          </a:xfrm>
          <a:custGeom>
            <a:avLst/>
            <a:gdLst/>
            <a:ahLst/>
            <a:cxnLst/>
            <a:rect r="r" b="b" t="t" l="l"/>
            <a:pathLst>
              <a:path h="3390934" w="13514590">
                <a:moveTo>
                  <a:pt x="0" y="0"/>
                </a:moveTo>
                <a:lnTo>
                  <a:pt x="13514590" y="0"/>
                </a:lnTo>
                <a:lnTo>
                  <a:pt x="13514590" y="3390934"/>
                </a:lnTo>
                <a:lnTo>
                  <a:pt x="0" y="3390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57025" y="1771664"/>
            <a:ext cx="13200588" cy="241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4"/>
              </a:lnSpc>
              <a:spcBef>
                <a:spcPct val="0"/>
              </a:spcBef>
            </a:pPr>
            <a:r>
              <a:rPr lang="en-US" sz="692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PLATFORM (SOFTWARE REQUIREMENTS)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5385" y="5441077"/>
            <a:ext cx="5215536" cy="335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3208" indent="-256604" lvl="1">
              <a:lnSpc>
                <a:spcPts val="3327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3.9+</a:t>
            </a:r>
          </a:p>
          <a:p>
            <a:pPr algn="l" marL="513208" indent="-256604" lvl="1">
              <a:lnSpc>
                <a:spcPts val="3327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Jupyter Notebook / Anaconda</a:t>
            </a:r>
          </a:p>
          <a:p>
            <a:pPr algn="l" marL="513208" indent="-256604" lvl="1">
              <a:lnSpc>
                <a:spcPts val="3327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Libraries:</a:t>
            </a:r>
          </a:p>
          <a:p>
            <a:pPr algn="l" marL="513208" indent="-256604" lvl="1">
              <a:lnSpc>
                <a:spcPts val="3327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NLTK</a:t>
            </a:r>
          </a:p>
          <a:p>
            <a:pPr algn="l" marL="513208" indent="-256604" lvl="1">
              <a:lnSpc>
                <a:spcPts val="3327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Scikit-learn</a:t>
            </a:r>
          </a:p>
          <a:p>
            <a:pPr algn="l" marL="513208" indent="-256604" lvl="1">
              <a:lnSpc>
                <a:spcPts val="3327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TensorFlow / Keras</a:t>
            </a:r>
          </a:p>
          <a:p>
            <a:pPr algn="l" marL="513208" indent="-256604" lvl="1">
              <a:lnSpc>
                <a:spcPts val="3327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Matplotlib / Seaborn</a:t>
            </a:r>
          </a:p>
          <a:p>
            <a:pPr algn="l">
              <a:lnSpc>
                <a:spcPts val="318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5577" y="457039"/>
            <a:ext cx="6697379" cy="9372922"/>
          </a:xfrm>
          <a:custGeom>
            <a:avLst/>
            <a:gdLst/>
            <a:ahLst/>
            <a:cxnLst/>
            <a:rect r="r" b="b" t="t" l="l"/>
            <a:pathLst>
              <a:path h="9372922" w="6697379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4786" y="1710214"/>
            <a:ext cx="4918963" cy="6866572"/>
          </a:xfrm>
          <a:custGeom>
            <a:avLst/>
            <a:gdLst/>
            <a:ahLst/>
            <a:cxnLst/>
            <a:rect r="r" b="b" t="t" l="l"/>
            <a:pathLst>
              <a:path h="6866572" w="4918963">
                <a:moveTo>
                  <a:pt x="0" y="0"/>
                </a:moveTo>
                <a:lnTo>
                  <a:pt x="4918962" y="0"/>
                </a:lnTo>
                <a:lnTo>
                  <a:pt x="4918962" y="6866572"/>
                </a:lnTo>
                <a:lnTo>
                  <a:pt x="0" y="6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8052" y="2515927"/>
            <a:ext cx="11035940" cy="170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94"/>
              </a:lnSpc>
              <a:spcBef>
                <a:spcPct val="0"/>
              </a:spcBef>
            </a:pPr>
            <a:r>
              <a:rPr lang="en-US" sz="992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LITERATURE 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69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8052" y="4857732"/>
            <a:ext cx="9853490" cy="255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236" indent="-261618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Past studies relied on Naïve Bayes, SVM, Logistic Regression.</a:t>
            </a:r>
          </a:p>
          <a:p>
            <a:pPr algn="l" marL="523236" indent="-261618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 Learning models like RNN and LSTM improved performance.</a:t>
            </a:r>
          </a:p>
          <a:p>
            <a:pPr algn="l" marL="523236" indent="-261618" lvl="1">
              <a:lnSpc>
                <a:spcPts val="3392"/>
              </a:lnSpc>
              <a:spcBef>
                <a:spcPct val="0"/>
              </a:spcBef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Recent advancements: Transformer models (BERT, RoBERTa) achieving state-of-the-art results.</a:t>
            </a:r>
          </a:p>
          <a:p>
            <a:pPr algn="l">
              <a:lnSpc>
                <a:spcPts val="33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907" y="289404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5" y="0"/>
                </a:lnTo>
                <a:lnTo>
                  <a:pt x="6554005" y="5696027"/>
                </a:lnTo>
                <a:lnTo>
                  <a:pt x="0" y="569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01084" y="3280413"/>
            <a:ext cx="8935562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INTRODUCTION TO NLP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01084" y="5371307"/>
            <a:ext cx="9037743" cy="327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NLP = Processing human language with computers</a:t>
            </a:r>
          </a:p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tasks: Tokenization, Stopword Removal, Lemmatization</a:t>
            </a:r>
          </a:p>
          <a:p>
            <a:pPr algn="l" marL="577977" indent="-288988" lvl="1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Bridges the gap between raw text and machine understanding</a:t>
            </a:r>
          </a:p>
          <a:p>
            <a:pPr algn="l">
              <a:lnSpc>
                <a:spcPts val="3747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80901" y="1640144"/>
            <a:ext cx="2961265" cy="2907424"/>
          </a:xfrm>
          <a:custGeom>
            <a:avLst/>
            <a:gdLst/>
            <a:ahLst/>
            <a:cxnLst/>
            <a:rect r="r" b="b" t="t" l="l"/>
            <a:pathLst>
              <a:path h="2907424" w="2961265">
                <a:moveTo>
                  <a:pt x="0" y="0"/>
                </a:moveTo>
                <a:lnTo>
                  <a:pt x="2961265" y="0"/>
                </a:lnTo>
                <a:lnTo>
                  <a:pt x="2961265" y="2907423"/>
                </a:lnTo>
                <a:lnTo>
                  <a:pt x="0" y="2907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69571" y="5162484"/>
            <a:ext cx="11621009" cy="275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7050" indent="-418525" lvl="1">
              <a:lnSpc>
                <a:spcPts val="5427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 → “I love this product!”</a:t>
            </a:r>
          </a:p>
          <a:p>
            <a:pPr algn="l" marL="837050" indent="-418525" lvl="1">
              <a:lnSpc>
                <a:spcPts val="5427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 → “The service was terrible.”</a:t>
            </a:r>
          </a:p>
          <a:p>
            <a:pPr algn="l" marL="837050" indent="-418525" lvl="1">
              <a:lnSpc>
                <a:spcPts val="5427"/>
              </a:lnSpc>
              <a:buFont typeface="Arial"/>
              <a:buChar char="•"/>
            </a:pPr>
            <a:r>
              <a:rPr lang="en-US" sz="3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 → “The package arrived yesterday.”</a:t>
            </a:r>
          </a:p>
          <a:p>
            <a:pPr algn="l">
              <a:lnSpc>
                <a:spcPts val="542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912295" y="2789642"/>
            <a:ext cx="8935562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SENTIMENT TYPES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DAGx2Z8ht7I</dc:identifier>
  <dcterms:modified xsi:type="dcterms:W3CDTF">2011-08-01T06:04:30Z</dcterms:modified>
  <cp:revision>1</cp:revision>
  <dc:title>Sentiment analysis using ML and NLP Presentation</dc:title>
</cp:coreProperties>
</file>